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  <p:sldMasterId id="2147483737" r:id="rId2"/>
  </p:sldMasterIdLst>
  <p:notesMasterIdLst>
    <p:notesMasterId r:id="rId14"/>
  </p:notesMasterIdLst>
  <p:sldIdLst>
    <p:sldId id="314" r:id="rId3"/>
    <p:sldId id="290" r:id="rId4"/>
    <p:sldId id="311" r:id="rId5"/>
    <p:sldId id="293" r:id="rId6"/>
    <p:sldId id="310" r:id="rId7"/>
    <p:sldId id="315" r:id="rId8"/>
    <p:sldId id="312" r:id="rId9"/>
    <p:sldId id="305" r:id="rId10"/>
    <p:sldId id="306" r:id="rId11"/>
    <p:sldId id="307" r:id="rId12"/>
    <p:sldId id="289" r:id="rId1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9BA"/>
    <a:srgbClr val="EF91C0"/>
    <a:srgbClr val="3B4558"/>
    <a:srgbClr val="E97071"/>
    <a:srgbClr val="2A2A2C"/>
    <a:srgbClr val="F5B691"/>
    <a:srgbClr val="3F4252"/>
    <a:srgbClr val="429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88" autoAdjust="0"/>
    <p:restoredTop sz="86412" autoAdjust="0"/>
  </p:normalViewPr>
  <p:slideViewPr>
    <p:cSldViewPr>
      <p:cViewPr>
        <p:scale>
          <a:sx n="78" d="100"/>
          <a:sy n="78" d="100"/>
        </p:scale>
        <p:origin x="1326" y="4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charset="0"/>
              <a:buNone/>
              <a:defRPr kumimoji="1" sz="12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charset="0"/>
              <a:buNone/>
              <a:defRPr kumimoji="1" sz="12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fld id="{FD799228-68BB-420B-83F7-3782182D16FA}" type="datetimeFigureOut">
              <a:rPr lang="zh-CN" altLang="en-US"/>
              <a:pPr>
                <a:defRPr/>
              </a:pPr>
              <a:t>2021/4/22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charset="0"/>
              <a:buNone/>
              <a:defRPr kumimoji="1" sz="12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kumimoji="1" sz="1200" smtClean="0">
                <a:ea typeface="宋体" pitchFamily="2" charset="-122"/>
              </a:defRPr>
            </a:lvl1pPr>
          </a:lstStyle>
          <a:p>
            <a:pPr>
              <a:defRPr/>
            </a:pPr>
            <a:fld id="{F8018DFB-EE4D-4F57-B460-21D25715CC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110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04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6BBC356D-80B7-45B7-8B88-C13750F665B4}" type="slidenum">
              <a:rPr lang="zh-CN" altLang="en-US">
                <a:solidFill>
                  <a:srgbClr val="000000"/>
                </a:solidFill>
              </a:rPr>
              <a:pPr/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30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B24BD91A-6BA9-4D11-8417-D5B53CF6936C}" type="slidenum">
              <a:rPr lang="zh-CN" altLang="en-US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736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F2189BEC-C5E0-4D11-9A75-6F238BCEFA72}" type="slidenum">
              <a:rPr lang="zh-CN" altLang="en-US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04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D244B3A2-1145-4C2C-8991-D25A53857639}" type="slidenum">
              <a:rPr lang="zh-CN" altLang="en-US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358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56C7A77B-8007-4186-9E81-74EF7C1DC3D4}" type="slidenum">
              <a:rPr lang="zh-CN" altLang="en-US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90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650F1DFB-7E27-45E6-B822-8A582D1548E5}" type="slidenum">
              <a:rPr lang="zh-CN" altLang="en-US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275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47220CD8-ADEE-4A6B-9605-4D0A5ACC1856}" type="slidenum">
              <a:rPr lang="zh-CN" altLang="en-US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446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D93355D4-6DF2-4120-9A1B-79F594C6D502}" type="slidenum">
              <a:rPr lang="zh-CN" altLang="en-US">
                <a:solidFill>
                  <a:srgbClr val="000000"/>
                </a:solidFill>
              </a:rPr>
              <a:pPr/>
              <a:t>6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76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0EEE1C6B-530F-4BEF-92BD-352D24AAD793}" type="slidenum">
              <a:rPr lang="zh-CN" altLang="en-US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289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B6DFE867-A1B7-4A19-8D6D-39B53EEDF161}" type="slidenum">
              <a:rPr lang="zh-CN" altLang="en-US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433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6CA9FF05-AD80-4B6F-9B42-00402F1537F5}" type="slidenum">
              <a:rPr lang="zh-CN" altLang="en-US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2021/4/22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170954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31680-8ABF-49CC-83CD-8EB71EC45DF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170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31680-8ABF-49CC-83CD-8EB71EC45DF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4736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31680-8ABF-49CC-83CD-8EB71EC45DF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8682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31680-8ABF-49CC-83CD-8EB71EC45DF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4060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31680-8ABF-49CC-83CD-8EB71EC45DF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7657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31680-8ABF-49CC-83CD-8EB71EC45DF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1399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31680-8ABF-49CC-83CD-8EB71EC45DF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0169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31680-8ABF-49CC-83CD-8EB71EC45DF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081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31680-8ABF-49CC-83CD-8EB71EC45DF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8680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31680-8ABF-49CC-83CD-8EB71EC45DF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095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2021/4/22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99327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31680-8ABF-49CC-83CD-8EB71EC45DF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2636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7" y="609600"/>
            <a:ext cx="11387667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02167" y="1905001"/>
            <a:ext cx="11387667" cy="4194175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3D806-DB1B-423B-AA2F-4AAF6829BD1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4318604"/>
      </p:ext>
    </p:extLst>
  </p:cSld>
  <p:clrMapOvr>
    <a:masterClrMapping/>
  </p:clrMapOvr>
  <p:transition spd="slow" advTm="3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31680-8ABF-49CC-83CD-8EB71EC45DF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0663757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31680-8ABF-49CC-83CD-8EB71EC45DF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862414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31680-8ABF-49CC-83CD-8EB71EC45DF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633469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31680-8ABF-49CC-83CD-8EB71EC45DF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TextBox 6"/>
          <p:cNvSpPr txBox="1"/>
          <p:nvPr userDrawn="1"/>
        </p:nvSpPr>
        <p:spPr>
          <a:xfrm>
            <a:off x="467545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14674106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31680-8ABF-49CC-83CD-8EB71EC45DF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905986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6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31680-8ABF-49CC-83CD-8EB71EC45DF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20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31680-8ABF-49CC-83CD-8EB71EC45DF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606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31680-8ABF-49CC-83CD-8EB71EC45DF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591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31680-8ABF-49CC-83CD-8EB71EC45DF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620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31680-8ABF-49CC-83CD-8EB71EC45DF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558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31680-8ABF-49CC-83CD-8EB71EC45DF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411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75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0A31680-8ABF-49CC-83CD-8EB71EC45DF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9812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28" r:id="rId19"/>
    <p:sldLayoutId id="2147483729" r:id="rId20"/>
    <p:sldLayoutId id="2147483730" r:id="rId21"/>
    <p:sldLayoutId id="2147483731" r:id="rId22"/>
    <p:sldLayoutId id="2147483732" r:id="rId2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7" name="组合 6"/>
          <p:cNvGrpSpPr>
            <a:grpSpLocks/>
          </p:cNvGrpSpPr>
          <p:nvPr/>
        </p:nvGrpSpPr>
        <p:grpSpPr bwMode="auto">
          <a:xfrm>
            <a:off x="0" y="1486117"/>
            <a:ext cx="10009188" cy="2892425"/>
            <a:chOff x="-24680" y="1556793"/>
            <a:chExt cx="10009113" cy="2893202"/>
          </a:xfrm>
        </p:grpSpPr>
        <p:sp>
          <p:nvSpPr>
            <p:cNvPr id="44" name="矩形 23"/>
            <p:cNvSpPr/>
            <p:nvPr/>
          </p:nvSpPr>
          <p:spPr>
            <a:xfrm rot="5400000" flipH="1">
              <a:off x="3533275" y="-2001162"/>
              <a:ext cx="2893202" cy="100091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23"/>
            <p:cNvSpPr/>
            <p:nvPr/>
          </p:nvSpPr>
          <p:spPr>
            <a:xfrm rot="5400000" flipH="1">
              <a:off x="3601912" y="-1860517"/>
              <a:ext cx="2472023" cy="971695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BA9BA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748" name="TextBox 7"/>
          <p:cNvSpPr>
            <a:spLocks noChangeArrowheads="1"/>
          </p:cNvSpPr>
          <p:nvPr/>
        </p:nvSpPr>
        <p:spPr bwMode="auto">
          <a:xfrm>
            <a:off x="192088" y="2535238"/>
            <a:ext cx="82073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6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尿痛、性交痛</a:t>
            </a:r>
            <a:r>
              <a:rPr lang="en-US" altLang="zh-CN" sz="6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-</a:t>
            </a:r>
            <a:r>
              <a:rPr lang="zh-CN" altLang="en-US" sz="6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病例分析</a:t>
            </a:r>
          </a:p>
        </p:txBody>
      </p:sp>
      <p:grpSp>
        <p:nvGrpSpPr>
          <p:cNvPr id="31749" name="组合 47"/>
          <p:cNvGrpSpPr>
            <a:grpSpLocks/>
          </p:cNvGrpSpPr>
          <p:nvPr/>
        </p:nvGrpSpPr>
        <p:grpSpPr bwMode="auto">
          <a:xfrm>
            <a:off x="-25400" y="4868863"/>
            <a:ext cx="3241675" cy="947737"/>
            <a:chOff x="-24680" y="1556793"/>
            <a:chExt cx="10009113" cy="2893202"/>
          </a:xfrm>
        </p:grpSpPr>
        <p:sp>
          <p:nvSpPr>
            <p:cNvPr id="49" name="矩形 23"/>
            <p:cNvSpPr/>
            <p:nvPr/>
          </p:nvSpPr>
          <p:spPr>
            <a:xfrm rot="5400000" flipH="1">
              <a:off x="3533276" y="-2001163"/>
              <a:ext cx="2893202" cy="100091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23"/>
            <p:cNvSpPr/>
            <p:nvPr/>
          </p:nvSpPr>
          <p:spPr>
            <a:xfrm rot="5400000" flipH="1">
              <a:off x="3601912" y="-1860517"/>
              <a:ext cx="2472023" cy="971695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BA9BA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750" name="TextBox 7"/>
          <p:cNvSpPr>
            <a:spLocks noChangeArrowheads="1"/>
          </p:cNvSpPr>
          <p:nvPr/>
        </p:nvSpPr>
        <p:spPr bwMode="auto">
          <a:xfrm>
            <a:off x="-2616200" y="5157788"/>
            <a:ext cx="8207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分享人</a:t>
            </a:r>
            <a:r>
              <a:rPr lang="zh-CN" altLang="en-US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：</a:t>
            </a:r>
            <a:r>
              <a:rPr lang="zh-CN" altLang="en-US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黄文</a:t>
            </a:r>
            <a:r>
              <a:rPr lang="zh-CN" altLang="en-US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川博士</a:t>
            </a:r>
            <a:endParaRPr lang="zh-CN" altLang="en-US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6" name="PA_任意多边形 38"/>
          <p:cNvSpPr/>
          <p:nvPr/>
        </p:nvSpPr>
        <p:spPr bwMode="auto">
          <a:xfrm>
            <a:off x="10982325" y="5532438"/>
            <a:ext cx="1008063" cy="1035050"/>
          </a:xfrm>
          <a:custGeom>
            <a:avLst/>
            <a:gdLst>
              <a:gd name="connsiteX0" fmla="*/ 261540 w 464338"/>
              <a:gd name="connsiteY0" fmla="*/ 246856 h 450850"/>
              <a:gd name="connsiteX1" fmla="*/ 290512 w 464338"/>
              <a:gd name="connsiteY1" fmla="*/ 276225 h 450850"/>
              <a:gd name="connsiteX2" fmla="*/ 261540 w 464338"/>
              <a:gd name="connsiteY2" fmla="*/ 305592 h 450850"/>
              <a:gd name="connsiteX3" fmla="*/ 232568 w 464338"/>
              <a:gd name="connsiteY3" fmla="*/ 276225 h 450850"/>
              <a:gd name="connsiteX4" fmla="*/ 261540 w 464338"/>
              <a:gd name="connsiteY4" fmla="*/ 246856 h 450850"/>
              <a:gd name="connsiteX5" fmla="*/ 419120 w 464338"/>
              <a:gd name="connsiteY5" fmla="*/ 213403 h 450850"/>
              <a:gd name="connsiteX6" fmla="*/ 418654 w 464338"/>
              <a:gd name="connsiteY6" fmla="*/ 214300 h 450850"/>
              <a:gd name="connsiteX7" fmla="*/ 415019 w 464338"/>
              <a:gd name="connsiteY7" fmla="*/ 221000 h 450850"/>
              <a:gd name="connsiteX8" fmla="*/ 391786 w 464338"/>
              <a:gd name="connsiteY8" fmla="*/ 232689 h 450850"/>
              <a:gd name="connsiteX9" fmla="*/ 261191 w 464338"/>
              <a:gd name="connsiteY9" fmla="*/ 232689 h 450850"/>
              <a:gd name="connsiteX10" fmla="*/ 217652 w 464338"/>
              <a:gd name="connsiteY10" fmla="*/ 276313 h 450850"/>
              <a:gd name="connsiteX11" fmla="*/ 261191 w 464338"/>
              <a:gd name="connsiteY11" fmla="*/ 319958 h 450850"/>
              <a:gd name="connsiteX12" fmla="*/ 410319 w 464338"/>
              <a:gd name="connsiteY12" fmla="*/ 319958 h 450850"/>
              <a:gd name="connsiteX13" fmla="*/ 435303 w 464338"/>
              <a:gd name="connsiteY13" fmla="*/ 261765 h 450850"/>
              <a:gd name="connsiteX14" fmla="*/ 419120 w 464338"/>
              <a:gd name="connsiteY14" fmla="*/ 213403 h 450850"/>
              <a:gd name="connsiteX15" fmla="*/ 29019 w 464338"/>
              <a:gd name="connsiteY15" fmla="*/ 141642 h 450850"/>
              <a:gd name="connsiteX16" fmla="*/ 29019 w 464338"/>
              <a:gd name="connsiteY16" fmla="*/ 370845 h 450850"/>
              <a:gd name="connsiteX17" fmla="*/ 79807 w 464338"/>
              <a:gd name="connsiteY17" fmla="*/ 421754 h 450850"/>
              <a:gd name="connsiteX18" fmla="*/ 340998 w 464338"/>
              <a:gd name="connsiteY18" fmla="*/ 421754 h 450850"/>
              <a:gd name="connsiteX19" fmla="*/ 391786 w 464338"/>
              <a:gd name="connsiteY19" fmla="*/ 370845 h 450850"/>
              <a:gd name="connsiteX20" fmla="*/ 391786 w 464338"/>
              <a:gd name="connsiteY20" fmla="*/ 349033 h 450850"/>
              <a:gd name="connsiteX21" fmla="*/ 261191 w 464338"/>
              <a:gd name="connsiteY21" fmla="*/ 349033 h 450850"/>
              <a:gd name="connsiteX22" fmla="*/ 188633 w 464338"/>
              <a:gd name="connsiteY22" fmla="*/ 276313 h 450850"/>
              <a:gd name="connsiteX23" fmla="*/ 261191 w 464338"/>
              <a:gd name="connsiteY23" fmla="*/ 203592 h 450850"/>
              <a:gd name="connsiteX24" fmla="*/ 391786 w 464338"/>
              <a:gd name="connsiteY24" fmla="*/ 203592 h 450850"/>
              <a:gd name="connsiteX25" fmla="*/ 391786 w 464338"/>
              <a:gd name="connsiteY25" fmla="*/ 174517 h 450850"/>
              <a:gd name="connsiteX26" fmla="*/ 377266 w 464338"/>
              <a:gd name="connsiteY26" fmla="*/ 159969 h 450850"/>
              <a:gd name="connsiteX27" fmla="*/ 319228 w 464338"/>
              <a:gd name="connsiteY27" fmla="*/ 159969 h 450850"/>
              <a:gd name="connsiteX28" fmla="*/ 79807 w 464338"/>
              <a:gd name="connsiteY28" fmla="*/ 159969 h 450850"/>
              <a:gd name="connsiteX29" fmla="*/ 29019 w 464338"/>
              <a:gd name="connsiteY29" fmla="*/ 141642 h 450850"/>
              <a:gd name="connsiteX30" fmla="*/ 58016 w 464338"/>
              <a:gd name="connsiteY30" fmla="*/ 116345 h 450850"/>
              <a:gd name="connsiteX31" fmla="*/ 58016 w 464338"/>
              <a:gd name="connsiteY31" fmla="*/ 125800 h 450850"/>
              <a:gd name="connsiteX32" fmla="*/ 79807 w 464338"/>
              <a:gd name="connsiteY32" fmla="*/ 130872 h 450850"/>
              <a:gd name="connsiteX33" fmla="*/ 319228 w 464338"/>
              <a:gd name="connsiteY33" fmla="*/ 130872 h 450850"/>
              <a:gd name="connsiteX34" fmla="*/ 362745 w 464338"/>
              <a:gd name="connsiteY34" fmla="*/ 130872 h 450850"/>
              <a:gd name="connsiteX35" fmla="*/ 362745 w 464338"/>
              <a:gd name="connsiteY35" fmla="*/ 116345 h 450850"/>
              <a:gd name="connsiteX36" fmla="*/ 58016 w 464338"/>
              <a:gd name="connsiteY36" fmla="*/ 116345 h 450850"/>
              <a:gd name="connsiteX37" fmla="*/ 58016 w 464338"/>
              <a:gd name="connsiteY37" fmla="*/ 87248 h 450850"/>
              <a:gd name="connsiteX38" fmla="*/ 58016 w 464338"/>
              <a:gd name="connsiteY38" fmla="*/ 101796 h 450850"/>
              <a:gd name="connsiteX39" fmla="*/ 362745 w 464338"/>
              <a:gd name="connsiteY39" fmla="*/ 101796 h 450850"/>
              <a:gd name="connsiteX40" fmla="*/ 362745 w 464338"/>
              <a:gd name="connsiteY40" fmla="*/ 87248 h 450850"/>
              <a:gd name="connsiteX41" fmla="*/ 58016 w 464338"/>
              <a:gd name="connsiteY41" fmla="*/ 58172 h 450850"/>
              <a:gd name="connsiteX42" fmla="*/ 58016 w 464338"/>
              <a:gd name="connsiteY42" fmla="*/ 72700 h 450850"/>
              <a:gd name="connsiteX43" fmla="*/ 362745 w 464338"/>
              <a:gd name="connsiteY43" fmla="*/ 72700 h 450850"/>
              <a:gd name="connsiteX44" fmla="*/ 362745 w 464338"/>
              <a:gd name="connsiteY44" fmla="*/ 58172 h 450850"/>
              <a:gd name="connsiteX45" fmla="*/ 79807 w 464338"/>
              <a:gd name="connsiteY45" fmla="*/ 29076 h 450850"/>
              <a:gd name="connsiteX46" fmla="*/ 29019 w 464338"/>
              <a:gd name="connsiteY46" fmla="*/ 79984 h 450850"/>
              <a:gd name="connsiteX47" fmla="*/ 43517 w 464338"/>
              <a:gd name="connsiteY47" fmla="*/ 115510 h 450850"/>
              <a:gd name="connsiteX48" fmla="*/ 43517 w 464338"/>
              <a:gd name="connsiteY48" fmla="*/ 87248 h 450850"/>
              <a:gd name="connsiteX49" fmla="*/ 43517 w 464338"/>
              <a:gd name="connsiteY49" fmla="*/ 58172 h 450850"/>
              <a:gd name="connsiteX50" fmla="*/ 58016 w 464338"/>
              <a:gd name="connsiteY50" fmla="*/ 43624 h 450850"/>
              <a:gd name="connsiteX51" fmla="*/ 362745 w 464338"/>
              <a:gd name="connsiteY51" fmla="*/ 43624 h 450850"/>
              <a:gd name="connsiteX52" fmla="*/ 377266 w 464338"/>
              <a:gd name="connsiteY52" fmla="*/ 58172 h 450850"/>
              <a:gd name="connsiteX53" fmla="*/ 377266 w 464338"/>
              <a:gd name="connsiteY53" fmla="*/ 87248 h 450850"/>
              <a:gd name="connsiteX54" fmla="*/ 377266 w 464338"/>
              <a:gd name="connsiteY54" fmla="*/ 116345 h 450850"/>
              <a:gd name="connsiteX55" fmla="*/ 377266 w 464338"/>
              <a:gd name="connsiteY55" fmla="*/ 130872 h 450850"/>
              <a:gd name="connsiteX56" fmla="*/ 391786 w 464338"/>
              <a:gd name="connsiteY56" fmla="*/ 133544 h 450850"/>
              <a:gd name="connsiteX57" fmla="*/ 391786 w 464338"/>
              <a:gd name="connsiteY57" fmla="*/ 87248 h 450850"/>
              <a:gd name="connsiteX58" fmla="*/ 391786 w 464338"/>
              <a:gd name="connsiteY58" fmla="*/ 79984 h 450850"/>
              <a:gd name="connsiteX59" fmla="*/ 391786 w 464338"/>
              <a:gd name="connsiteY59" fmla="*/ 43624 h 450850"/>
              <a:gd name="connsiteX60" fmla="*/ 377266 w 464338"/>
              <a:gd name="connsiteY60" fmla="*/ 29076 h 450850"/>
              <a:gd name="connsiteX61" fmla="*/ 319228 w 464338"/>
              <a:gd name="connsiteY61" fmla="*/ 29076 h 450850"/>
              <a:gd name="connsiteX62" fmla="*/ 79807 w 464338"/>
              <a:gd name="connsiteY62" fmla="*/ 0 h 450850"/>
              <a:gd name="connsiteX63" fmla="*/ 319228 w 464338"/>
              <a:gd name="connsiteY63" fmla="*/ 0 h 450850"/>
              <a:gd name="connsiteX64" fmla="*/ 377266 w 464338"/>
              <a:gd name="connsiteY64" fmla="*/ 0 h 450850"/>
              <a:gd name="connsiteX65" fmla="*/ 420805 w 464338"/>
              <a:gd name="connsiteY65" fmla="*/ 43624 h 450850"/>
              <a:gd name="connsiteX66" fmla="*/ 420805 w 464338"/>
              <a:gd name="connsiteY66" fmla="*/ 79984 h 450850"/>
              <a:gd name="connsiteX67" fmla="*/ 420805 w 464338"/>
              <a:gd name="connsiteY67" fmla="*/ 87248 h 450850"/>
              <a:gd name="connsiteX68" fmla="*/ 420805 w 464338"/>
              <a:gd name="connsiteY68" fmla="*/ 174517 h 450850"/>
              <a:gd name="connsiteX69" fmla="*/ 420827 w 464338"/>
              <a:gd name="connsiteY69" fmla="*/ 174517 h 450850"/>
              <a:gd name="connsiteX70" fmla="*/ 420827 w 464338"/>
              <a:gd name="connsiteY70" fmla="*/ 349033 h 450850"/>
              <a:gd name="connsiteX71" fmla="*/ 420805 w 464338"/>
              <a:gd name="connsiteY71" fmla="*/ 349033 h 450850"/>
              <a:gd name="connsiteX72" fmla="*/ 420805 w 464338"/>
              <a:gd name="connsiteY72" fmla="*/ 370845 h 450850"/>
              <a:gd name="connsiteX73" fmla="*/ 340998 w 464338"/>
              <a:gd name="connsiteY73" fmla="*/ 450850 h 450850"/>
              <a:gd name="connsiteX74" fmla="*/ 79807 w 464338"/>
              <a:gd name="connsiteY74" fmla="*/ 450850 h 450850"/>
              <a:gd name="connsiteX75" fmla="*/ 0 w 464338"/>
              <a:gd name="connsiteY75" fmla="*/ 370845 h 450850"/>
              <a:gd name="connsiteX76" fmla="*/ 0 w 464338"/>
              <a:gd name="connsiteY76" fmla="*/ 79984 h 450850"/>
              <a:gd name="connsiteX77" fmla="*/ 79807 w 464338"/>
              <a:gd name="connsiteY77" fmla="*/ 0 h 45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64338" h="450850">
                <a:moveTo>
                  <a:pt x="261540" y="246856"/>
                </a:moveTo>
                <a:cubicBezTo>
                  <a:pt x="277531" y="246856"/>
                  <a:pt x="290512" y="260021"/>
                  <a:pt x="290512" y="276225"/>
                </a:cubicBezTo>
                <a:cubicBezTo>
                  <a:pt x="290512" y="292427"/>
                  <a:pt x="277531" y="305592"/>
                  <a:pt x="261540" y="305592"/>
                </a:cubicBezTo>
                <a:cubicBezTo>
                  <a:pt x="245546" y="305592"/>
                  <a:pt x="232568" y="292427"/>
                  <a:pt x="232568" y="276225"/>
                </a:cubicBezTo>
                <a:cubicBezTo>
                  <a:pt x="232568" y="260021"/>
                  <a:pt x="245546" y="246856"/>
                  <a:pt x="261540" y="246856"/>
                </a:cubicBezTo>
                <a:close/>
                <a:moveTo>
                  <a:pt x="419120" y="213403"/>
                </a:moveTo>
                <a:cubicBezTo>
                  <a:pt x="419009" y="213716"/>
                  <a:pt x="418765" y="213966"/>
                  <a:pt x="418654" y="214300"/>
                </a:cubicBezTo>
                <a:cubicBezTo>
                  <a:pt x="417701" y="216680"/>
                  <a:pt x="416526" y="218976"/>
                  <a:pt x="415019" y="221000"/>
                </a:cubicBezTo>
                <a:cubicBezTo>
                  <a:pt x="409610" y="228222"/>
                  <a:pt x="400742" y="232564"/>
                  <a:pt x="391786" y="232689"/>
                </a:cubicBezTo>
                <a:lnTo>
                  <a:pt x="261191" y="232689"/>
                </a:lnTo>
                <a:cubicBezTo>
                  <a:pt x="237182" y="232689"/>
                  <a:pt x="217652" y="252268"/>
                  <a:pt x="217652" y="276313"/>
                </a:cubicBezTo>
                <a:cubicBezTo>
                  <a:pt x="217652" y="300379"/>
                  <a:pt x="237182" y="319958"/>
                  <a:pt x="261191" y="319958"/>
                </a:cubicBezTo>
                <a:lnTo>
                  <a:pt x="410319" y="319958"/>
                </a:lnTo>
                <a:cubicBezTo>
                  <a:pt x="426303" y="304888"/>
                  <a:pt x="435303" y="284140"/>
                  <a:pt x="435303" y="261765"/>
                </a:cubicBezTo>
                <a:cubicBezTo>
                  <a:pt x="435303" y="243918"/>
                  <a:pt x="429561" y="227095"/>
                  <a:pt x="419120" y="213403"/>
                </a:cubicBezTo>
                <a:close/>
                <a:moveTo>
                  <a:pt x="29019" y="141642"/>
                </a:moveTo>
                <a:lnTo>
                  <a:pt x="29019" y="370845"/>
                </a:lnTo>
                <a:cubicBezTo>
                  <a:pt x="29019" y="398961"/>
                  <a:pt x="51742" y="421754"/>
                  <a:pt x="79807" y="421754"/>
                </a:cubicBezTo>
                <a:lnTo>
                  <a:pt x="340998" y="421754"/>
                </a:lnTo>
                <a:cubicBezTo>
                  <a:pt x="369041" y="421754"/>
                  <a:pt x="391786" y="398961"/>
                  <a:pt x="391786" y="370845"/>
                </a:cubicBezTo>
                <a:cubicBezTo>
                  <a:pt x="391786" y="370845"/>
                  <a:pt x="391786" y="349033"/>
                  <a:pt x="391786" y="349033"/>
                </a:cubicBezTo>
                <a:lnTo>
                  <a:pt x="261191" y="349033"/>
                </a:lnTo>
                <a:cubicBezTo>
                  <a:pt x="221110" y="349033"/>
                  <a:pt x="188633" y="316493"/>
                  <a:pt x="188633" y="276313"/>
                </a:cubicBezTo>
                <a:cubicBezTo>
                  <a:pt x="188633" y="236154"/>
                  <a:pt x="221110" y="203592"/>
                  <a:pt x="261191" y="203592"/>
                </a:cubicBezTo>
                <a:lnTo>
                  <a:pt x="391786" y="203592"/>
                </a:lnTo>
                <a:lnTo>
                  <a:pt x="391786" y="174517"/>
                </a:lnTo>
                <a:cubicBezTo>
                  <a:pt x="391786" y="166481"/>
                  <a:pt x="385269" y="159969"/>
                  <a:pt x="377266" y="159969"/>
                </a:cubicBezTo>
                <a:lnTo>
                  <a:pt x="319228" y="159969"/>
                </a:lnTo>
                <a:lnTo>
                  <a:pt x="79807" y="159969"/>
                </a:lnTo>
                <a:cubicBezTo>
                  <a:pt x="60521" y="159969"/>
                  <a:pt x="42808" y="153081"/>
                  <a:pt x="29019" y="141642"/>
                </a:cubicBezTo>
                <a:close/>
                <a:moveTo>
                  <a:pt x="58016" y="116345"/>
                </a:moveTo>
                <a:lnTo>
                  <a:pt x="58016" y="125800"/>
                </a:lnTo>
                <a:cubicBezTo>
                  <a:pt x="64644" y="128973"/>
                  <a:pt x="71960" y="130872"/>
                  <a:pt x="79807" y="130872"/>
                </a:cubicBezTo>
                <a:lnTo>
                  <a:pt x="319228" y="130872"/>
                </a:lnTo>
                <a:lnTo>
                  <a:pt x="362745" y="130872"/>
                </a:lnTo>
                <a:lnTo>
                  <a:pt x="362745" y="116345"/>
                </a:lnTo>
                <a:cubicBezTo>
                  <a:pt x="362745" y="116345"/>
                  <a:pt x="58016" y="116345"/>
                  <a:pt x="58016" y="116345"/>
                </a:cubicBezTo>
                <a:close/>
                <a:moveTo>
                  <a:pt x="58016" y="87248"/>
                </a:moveTo>
                <a:lnTo>
                  <a:pt x="58016" y="101796"/>
                </a:lnTo>
                <a:lnTo>
                  <a:pt x="362745" y="101796"/>
                </a:lnTo>
                <a:cubicBezTo>
                  <a:pt x="362745" y="101796"/>
                  <a:pt x="362745" y="87248"/>
                  <a:pt x="362745" y="87248"/>
                </a:cubicBezTo>
                <a:close/>
                <a:moveTo>
                  <a:pt x="58016" y="58172"/>
                </a:moveTo>
                <a:lnTo>
                  <a:pt x="58016" y="72700"/>
                </a:lnTo>
                <a:lnTo>
                  <a:pt x="362745" y="72700"/>
                </a:lnTo>
                <a:cubicBezTo>
                  <a:pt x="362745" y="72700"/>
                  <a:pt x="362745" y="58172"/>
                  <a:pt x="362745" y="58172"/>
                </a:cubicBezTo>
                <a:close/>
                <a:moveTo>
                  <a:pt x="79807" y="29076"/>
                </a:moveTo>
                <a:cubicBezTo>
                  <a:pt x="51742" y="29076"/>
                  <a:pt x="29019" y="51869"/>
                  <a:pt x="29019" y="79984"/>
                </a:cubicBezTo>
                <a:cubicBezTo>
                  <a:pt x="29019" y="93823"/>
                  <a:pt x="34561" y="106326"/>
                  <a:pt x="43517" y="115510"/>
                </a:cubicBezTo>
                <a:lnTo>
                  <a:pt x="43517" y="87248"/>
                </a:lnTo>
                <a:lnTo>
                  <a:pt x="43517" y="58172"/>
                </a:lnTo>
                <a:cubicBezTo>
                  <a:pt x="43517" y="50116"/>
                  <a:pt x="50013" y="43624"/>
                  <a:pt x="58016" y="43624"/>
                </a:cubicBezTo>
                <a:lnTo>
                  <a:pt x="362745" y="43624"/>
                </a:lnTo>
                <a:cubicBezTo>
                  <a:pt x="370748" y="43624"/>
                  <a:pt x="377266" y="50116"/>
                  <a:pt x="377266" y="58172"/>
                </a:cubicBezTo>
                <a:lnTo>
                  <a:pt x="377266" y="87248"/>
                </a:lnTo>
                <a:lnTo>
                  <a:pt x="377266" y="116345"/>
                </a:lnTo>
                <a:lnTo>
                  <a:pt x="377266" y="130872"/>
                </a:lnTo>
                <a:cubicBezTo>
                  <a:pt x="382387" y="130872"/>
                  <a:pt x="387197" y="131936"/>
                  <a:pt x="391786" y="133544"/>
                </a:cubicBezTo>
                <a:lnTo>
                  <a:pt x="391786" y="87248"/>
                </a:lnTo>
                <a:lnTo>
                  <a:pt x="391786" y="79984"/>
                </a:lnTo>
                <a:lnTo>
                  <a:pt x="391786" y="43624"/>
                </a:lnTo>
                <a:cubicBezTo>
                  <a:pt x="391786" y="35588"/>
                  <a:pt x="385269" y="29076"/>
                  <a:pt x="377266" y="29076"/>
                </a:cubicBezTo>
                <a:lnTo>
                  <a:pt x="319228" y="29076"/>
                </a:lnTo>
                <a:close/>
                <a:moveTo>
                  <a:pt x="79807" y="0"/>
                </a:moveTo>
                <a:lnTo>
                  <a:pt x="319228" y="0"/>
                </a:lnTo>
                <a:lnTo>
                  <a:pt x="377266" y="0"/>
                </a:lnTo>
                <a:cubicBezTo>
                  <a:pt x="401296" y="0"/>
                  <a:pt x="420805" y="19516"/>
                  <a:pt x="420805" y="43624"/>
                </a:cubicBezTo>
                <a:lnTo>
                  <a:pt x="420805" y="79984"/>
                </a:lnTo>
                <a:lnTo>
                  <a:pt x="420805" y="87248"/>
                </a:lnTo>
                <a:lnTo>
                  <a:pt x="420805" y="174517"/>
                </a:lnTo>
                <a:lnTo>
                  <a:pt x="420827" y="174517"/>
                </a:lnTo>
                <a:cubicBezTo>
                  <a:pt x="478842" y="218162"/>
                  <a:pt x="478842" y="305388"/>
                  <a:pt x="420827" y="349033"/>
                </a:cubicBezTo>
                <a:lnTo>
                  <a:pt x="420805" y="349033"/>
                </a:lnTo>
                <a:lnTo>
                  <a:pt x="420805" y="370845"/>
                </a:lnTo>
                <a:cubicBezTo>
                  <a:pt x="420805" y="414949"/>
                  <a:pt x="384980" y="450850"/>
                  <a:pt x="340998" y="450850"/>
                </a:cubicBezTo>
                <a:lnTo>
                  <a:pt x="79807" y="450850"/>
                </a:lnTo>
                <a:cubicBezTo>
                  <a:pt x="35780" y="450850"/>
                  <a:pt x="0" y="414949"/>
                  <a:pt x="0" y="370845"/>
                </a:cubicBezTo>
                <a:lnTo>
                  <a:pt x="0" y="79984"/>
                </a:lnTo>
                <a:cubicBezTo>
                  <a:pt x="0" y="35880"/>
                  <a:pt x="35780" y="0"/>
                  <a:pt x="79807" y="0"/>
                </a:cubicBezTo>
                <a:close/>
              </a:path>
            </a:pathLst>
          </a:custGeom>
          <a:solidFill>
            <a:srgbClr val="4BA9BA"/>
          </a:solidFill>
          <a:ln>
            <a:noFill/>
          </a:ln>
          <a:effectLst/>
          <a:extLst/>
        </p:spPr>
        <p:txBody>
          <a:bodyPr lIns="19050" tIns="19050" rIns="19050" bIns="19050" anchor="ctr"/>
          <a:lstStyle>
            <a:defPPr>
              <a:defRPr lang="en-US"/>
            </a:defPPr>
            <a:lvl1pPr marL="0" algn="l" defTabSz="9645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1965" algn="l" defTabSz="9645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565" algn="l" defTabSz="9645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645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495" algn="l" defTabSz="9645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1095" algn="l" defTabSz="9645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645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025" algn="l" defTabSz="9645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6990" algn="l" defTabSz="9645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 hangingPunct="0">
              <a:defRPr/>
            </a:pPr>
            <a:endParaRPr lang="en-US" sz="15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5" name="矩形 44"/>
          <p:cNvSpPr>
            <a:spLocks noChangeArrowheads="1"/>
          </p:cNvSpPr>
          <p:nvPr/>
        </p:nvSpPr>
        <p:spPr bwMode="auto">
          <a:xfrm>
            <a:off x="438934" y="1271914"/>
            <a:ext cx="3416320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kumimoji="1"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kumimoji="1"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次治疗后患者短信</a:t>
            </a:r>
            <a:endParaRPr kumimoji="1"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0" name="矩形 45"/>
          <p:cNvSpPr>
            <a:spLocks noChangeArrowheads="1"/>
          </p:cNvSpPr>
          <p:nvPr/>
        </p:nvSpPr>
        <p:spPr bwMode="auto">
          <a:xfrm>
            <a:off x="5591944" y="1389390"/>
            <a:ext cx="34565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dirty="0">
                <a:latin typeface="微软雅黑" pitchFamily="34" charset="-122"/>
                <a:ea typeface="微软雅黑" pitchFamily="34" charset="-122"/>
              </a:rPr>
              <a:t>二</a:t>
            </a:r>
            <a:r>
              <a:rPr kumimoji="1" lang="zh-CN" altLang="en-US" dirty="0" smtClean="0">
                <a:latin typeface="微软雅黑" pitchFamily="34" charset="-122"/>
                <a:ea typeface="微软雅黑" pitchFamily="34" charset="-122"/>
              </a:rPr>
              <a:t>次治疗后患者短信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55913" y="330200"/>
            <a:ext cx="9336087" cy="6969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0" y="322263"/>
            <a:ext cx="2855913" cy="696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zh-CN" altLang="en-US"/>
          </a:p>
        </p:txBody>
      </p:sp>
      <p:sp>
        <p:nvSpPr>
          <p:cNvPr id="20" name="矩形 55"/>
          <p:cNvSpPr>
            <a:spLocks noChangeArrowheads="1"/>
          </p:cNvSpPr>
          <p:nvPr/>
        </p:nvSpPr>
        <p:spPr bwMode="auto">
          <a:xfrm>
            <a:off x="3446463" y="404813"/>
            <a:ext cx="2865437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治疗结果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368" name="组合 20"/>
          <p:cNvGrpSpPr>
            <a:grpSpLocks/>
          </p:cNvGrpSpPr>
          <p:nvPr/>
        </p:nvGrpSpPr>
        <p:grpSpPr bwMode="auto">
          <a:xfrm>
            <a:off x="0" y="188913"/>
            <a:ext cx="3240088" cy="947737"/>
            <a:chOff x="-24680" y="1556793"/>
            <a:chExt cx="10009113" cy="2893202"/>
          </a:xfrm>
        </p:grpSpPr>
        <p:sp>
          <p:nvSpPr>
            <p:cNvPr id="22" name="矩形 23"/>
            <p:cNvSpPr/>
            <p:nvPr/>
          </p:nvSpPr>
          <p:spPr>
            <a:xfrm rot="5400000" flipH="1">
              <a:off x="3533274" y="-2001161"/>
              <a:ext cx="2893202" cy="100091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zh-CN" altLang="en-US"/>
            </a:p>
          </p:txBody>
        </p:sp>
        <p:sp>
          <p:nvSpPr>
            <p:cNvPr id="23" name="矩形 23"/>
            <p:cNvSpPr/>
            <p:nvPr/>
          </p:nvSpPr>
          <p:spPr>
            <a:xfrm rot="5400000" flipH="1">
              <a:off x="3601912" y="-1860517"/>
              <a:ext cx="2472023" cy="971695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BA9BA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zh-CN" altLang="en-US"/>
            </a:p>
          </p:txBody>
        </p:sp>
      </p:grpSp>
      <p:sp>
        <p:nvSpPr>
          <p:cNvPr id="15369" name="TextBox 17"/>
          <p:cNvSpPr txBox="1">
            <a:spLocks noChangeArrowheads="1"/>
          </p:cNvSpPr>
          <p:nvPr/>
        </p:nvSpPr>
        <p:spPr bwMode="auto">
          <a:xfrm flipH="1">
            <a:off x="207963" y="387350"/>
            <a:ext cx="2592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第三部分</a:t>
            </a:r>
            <a:endParaRPr lang="id-ID" altLang="zh-CN" sz="3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 descr="http://drwin.co.nz/wp-content/uploads/2021/03/urinary-pain3-189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81" y="2387333"/>
            <a:ext cx="18002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rwin.co.nz/wp-content/uploads/2021/03/A3E8B3F2-A785-4EFE-B9BD-BE1B01E6FA2B-274x30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2387333"/>
            <a:ext cx="2609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5" grpId="0"/>
      <p:bldP spid="297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3813" y="1916113"/>
            <a:ext cx="12218988" cy="2665412"/>
          </a:xfrm>
          <a:prstGeom prst="rect">
            <a:avLst/>
          </a:prstGeom>
          <a:solidFill>
            <a:srgbClr val="4BA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7411" name="组合 23"/>
          <p:cNvGrpSpPr>
            <a:grpSpLocks/>
          </p:cNvGrpSpPr>
          <p:nvPr/>
        </p:nvGrpSpPr>
        <p:grpSpPr bwMode="auto">
          <a:xfrm>
            <a:off x="9345613" y="2636838"/>
            <a:ext cx="279400" cy="184150"/>
            <a:chOff x="9482595" y="2565731"/>
            <a:chExt cx="278384" cy="184511"/>
          </a:xfrm>
        </p:grpSpPr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9482595" y="2565731"/>
              <a:ext cx="71177" cy="715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9626532" y="2615039"/>
              <a:ext cx="134447" cy="1352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7412" name="文本框 1"/>
          <p:cNvSpPr txBox="1">
            <a:spLocks noChangeArrowheads="1"/>
          </p:cNvSpPr>
          <p:nvPr/>
        </p:nvSpPr>
        <p:spPr bwMode="auto">
          <a:xfrm>
            <a:off x="4826000" y="2820988"/>
            <a:ext cx="4722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5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THANK</a:t>
            </a:r>
            <a:r>
              <a:rPr kumimoji="1" lang="zh-CN" altLang="en-US" sz="5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kumimoji="1" lang="en-US" altLang="zh-CN" sz="5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YOU</a:t>
            </a:r>
            <a:endParaRPr kumimoji="1" lang="zh-CN" altLang="en-US" sz="5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Picture 2" descr="http://drwin.co.nz/wp-content/uploads/2021/03/WeChat-Image_20190416180755-3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348880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855913" y="330200"/>
            <a:ext cx="9336087" cy="6969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322263"/>
            <a:ext cx="2855913" cy="696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zh-CN" altLang="en-US"/>
          </a:p>
        </p:txBody>
      </p:sp>
      <p:sp>
        <p:nvSpPr>
          <p:cNvPr id="16392" name="矩形 55"/>
          <p:cNvSpPr>
            <a:spLocks noChangeArrowheads="1"/>
          </p:cNvSpPr>
          <p:nvPr/>
        </p:nvSpPr>
        <p:spPr bwMode="auto">
          <a:xfrm>
            <a:off x="3446463" y="404813"/>
            <a:ext cx="1565275" cy="5857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现病史</a:t>
            </a:r>
          </a:p>
        </p:txBody>
      </p:sp>
      <p:grpSp>
        <p:nvGrpSpPr>
          <p:cNvPr id="3077" name="组合 33"/>
          <p:cNvGrpSpPr>
            <a:grpSpLocks/>
          </p:cNvGrpSpPr>
          <p:nvPr/>
        </p:nvGrpSpPr>
        <p:grpSpPr bwMode="auto">
          <a:xfrm>
            <a:off x="0" y="188913"/>
            <a:ext cx="3240088" cy="947737"/>
            <a:chOff x="-24680" y="1556793"/>
            <a:chExt cx="10009113" cy="2893202"/>
          </a:xfrm>
        </p:grpSpPr>
        <p:sp>
          <p:nvSpPr>
            <p:cNvPr id="35" name="矩形 23"/>
            <p:cNvSpPr/>
            <p:nvPr/>
          </p:nvSpPr>
          <p:spPr>
            <a:xfrm rot="5400000" flipH="1">
              <a:off x="3533274" y="-2001161"/>
              <a:ext cx="2893202" cy="100091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zh-CN" altLang="en-US"/>
            </a:p>
          </p:txBody>
        </p:sp>
        <p:sp>
          <p:nvSpPr>
            <p:cNvPr id="38" name="矩形 23"/>
            <p:cNvSpPr/>
            <p:nvPr/>
          </p:nvSpPr>
          <p:spPr>
            <a:xfrm rot="5400000" flipH="1">
              <a:off x="3601912" y="-1860517"/>
              <a:ext cx="2472023" cy="971695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BA9BA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zh-CN" altLang="en-US"/>
            </a:p>
          </p:txBody>
        </p:sp>
      </p:grpSp>
      <p:sp>
        <p:nvSpPr>
          <p:cNvPr id="3078" name="TextBox 17"/>
          <p:cNvSpPr txBox="1">
            <a:spLocks noChangeArrowheads="1"/>
          </p:cNvSpPr>
          <p:nvPr/>
        </p:nvSpPr>
        <p:spPr bwMode="auto">
          <a:xfrm flipH="1">
            <a:off x="207963" y="387350"/>
            <a:ext cx="2592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第一部分</a:t>
            </a:r>
            <a:endParaRPr lang="id-ID" altLang="zh-CN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29" name="文本框 5"/>
          <p:cNvSpPr txBox="1">
            <a:spLocks noChangeArrowheads="1"/>
          </p:cNvSpPr>
          <p:nvPr/>
        </p:nvSpPr>
        <p:spPr bwMode="auto">
          <a:xfrm>
            <a:off x="1574800" y="2376488"/>
            <a:ext cx="651033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 typeface="Arial" charset="0"/>
              <a:buNone/>
            </a:pPr>
            <a:r>
              <a:rPr kumimoji="1" lang="zh-CN" altLang="en-US" sz="2000" dirty="0">
                <a:latin typeface="微软雅黑" pitchFamily="34" charset="-122"/>
                <a:ea typeface="微软雅黑" pitchFamily="34" charset="-122"/>
              </a:rPr>
              <a:t>患</a:t>
            </a:r>
            <a:r>
              <a:rPr kumimoji="1" lang="zh-CN" altLang="en-US" sz="2000" dirty="0" smtClean="0">
                <a:latin typeface="微软雅黑" pitchFamily="34" charset="-122"/>
                <a:ea typeface="微软雅黑" pitchFamily="34" charset="-122"/>
              </a:rPr>
              <a:t>者</a:t>
            </a:r>
            <a:r>
              <a:rPr kumimoji="1" lang="en-US" altLang="zh-CN" sz="2000" dirty="0" smtClean="0">
                <a:latin typeface="微软雅黑" pitchFamily="34" charset="-122"/>
                <a:ea typeface="微软雅黑" pitchFamily="34" charset="-122"/>
              </a:rPr>
              <a:t>Christine Love, </a:t>
            </a:r>
            <a:r>
              <a:rPr kumimoji="1" lang="zh-CN" altLang="en-US" sz="2000" dirty="0" smtClean="0">
                <a:latin typeface="微软雅黑" pitchFamily="34" charset="-122"/>
                <a:ea typeface="微软雅黑" pitchFamily="34" charset="-122"/>
              </a:rPr>
              <a:t>女，欧裔</a:t>
            </a:r>
            <a:endParaRPr kumimoji="1" lang="zh-CN" altLang="en-US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 typeface="Arial" charset="0"/>
              <a:buNone/>
            </a:pPr>
            <a:endParaRPr kumimoji="1" lang="zh-CN" altLang="en-US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 typeface="Arial" charset="0"/>
              <a:buNone/>
            </a:pPr>
            <a:r>
              <a:rPr kumimoji="1" lang="zh-CN" altLang="en-US" sz="2000" dirty="0">
                <a:latin typeface="微软雅黑" pitchFamily="34" charset="-122"/>
                <a:ea typeface="微软雅黑" pitchFamily="34" charset="-122"/>
              </a:rPr>
              <a:t>尿</a:t>
            </a:r>
            <a:r>
              <a:rPr kumimoji="1" lang="zh-CN" altLang="en-US" sz="2000" dirty="0" smtClean="0">
                <a:latin typeface="微软雅黑" pitchFamily="34" charset="-122"/>
                <a:ea typeface="微软雅黑" pitchFamily="34" charset="-122"/>
              </a:rPr>
              <a:t>痛、性交痛二年。</a:t>
            </a:r>
            <a:endParaRPr kumimoji="1" lang="zh-CN" altLang="en-US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 typeface="Arial" charset="0"/>
              <a:buNone/>
            </a:pPr>
            <a:endParaRPr kumimoji="1" lang="zh-CN" altLang="en-US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 typeface="Arial" charset="0"/>
              <a:buNone/>
            </a:pPr>
            <a:r>
              <a:rPr kumimoji="1" lang="zh-CN" altLang="en-US" sz="2000" dirty="0" smtClean="0">
                <a:latin typeface="微软雅黑" pitchFamily="34" charset="-122"/>
                <a:ea typeface="微软雅黑" pitchFamily="34" charset="-122"/>
              </a:rPr>
              <a:t>二年前无原因出现尿痛、性交痛，见家庭医生，按泌尿道感染给与抗生素治疗，不见好转。再见泌尿科医生，给与</a:t>
            </a:r>
            <a:r>
              <a:rPr kumimoji="1" lang="en-US" altLang="zh-CN" sz="2000" dirty="0" smtClean="0">
                <a:latin typeface="微软雅黑" pitchFamily="34" charset="-122"/>
                <a:ea typeface="微软雅黑" pitchFamily="34" charset="-122"/>
              </a:rPr>
              <a:t>B</a:t>
            </a:r>
            <a:r>
              <a:rPr kumimoji="1" lang="zh-CN" altLang="en-US" sz="2000" dirty="0" smtClean="0">
                <a:latin typeface="微软雅黑" pitchFamily="34" charset="-122"/>
                <a:ea typeface="微软雅黑" pitchFamily="34" charset="-122"/>
              </a:rPr>
              <a:t>超，及尿液检查，诊断为间质性膀胱炎，给与药物治疗，无效。患者下腹部胀痛，尿次数稍多，无尿频、尿急。患者非常痛苦，求助于我。</a:t>
            </a:r>
            <a:endParaRPr kumimoji="1"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30" name="图片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887538"/>
            <a:ext cx="6815137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1" name="组合 153"/>
          <p:cNvGrpSpPr>
            <a:grpSpLocks/>
          </p:cNvGrpSpPr>
          <p:nvPr/>
        </p:nvGrpSpPr>
        <p:grpSpPr bwMode="auto">
          <a:xfrm>
            <a:off x="1098550" y="2430463"/>
            <a:ext cx="385763" cy="373062"/>
            <a:chOff x="-24680" y="1556793"/>
            <a:chExt cx="10009113" cy="2893202"/>
          </a:xfrm>
        </p:grpSpPr>
        <p:sp>
          <p:nvSpPr>
            <p:cNvPr id="155" name="矩形 23"/>
            <p:cNvSpPr/>
            <p:nvPr/>
          </p:nvSpPr>
          <p:spPr>
            <a:xfrm rot="5400000" flipH="1">
              <a:off x="3533288" y="-2001166"/>
              <a:ext cx="2893202" cy="1000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zh-CN" altLang="en-US"/>
            </a:p>
          </p:txBody>
        </p:sp>
        <p:sp>
          <p:nvSpPr>
            <p:cNvPr id="156" name="矩形 23"/>
            <p:cNvSpPr/>
            <p:nvPr/>
          </p:nvSpPr>
          <p:spPr>
            <a:xfrm rot="5400000" flipH="1">
              <a:off x="3641164" y="-1108359"/>
              <a:ext cx="2472024" cy="8212621"/>
            </a:xfrm>
            <a:prstGeom prst="ellipse">
              <a:avLst/>
            </a:prstGeom>
            <a:solidFill>
              <a:srgbClr val="4BA9BA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zh-CN" altLang="en-US"/>
            </a:p>
          </p:txBody>
        </p:sp>
      </p:grpSp>
      <p:grpSp>
        <p:nvGrpSpPr>
          <p:cNvPr id="5132" name="组合 156"/>
          <p:cNvGrpSpPr>
            <a:grpSpLocks/>
          </p:cNvGrpSpPr>
          <p:nvPr/>
        </p:nvGrpSpPr>
        <p:grpSpPr bwMode="auto">
          <a:xfrm>
            <a:off x="1098550" y="3224213"/>
            <a:ext cx="385763" cy="373062"/>
            <a:chOff x="-24680" y="1556793"/>
            <a:chExt cx="10009113" cy="2893202"/>
          </a:xfrm>
        </p:grpSpPr>
        <p:sp>
          <p:nvSpPr>
            <p:cNvPr id="158" name="矩形 23"/>
            <p:cNvSpPr/>
            <p:nvPr/>
          </p:nvSpPr>
          <p:spPr>
            <a:xfrm rot="5400000" flipH="1">
              <a:off x="3533288" y="-2001166"/>
              <a:ext cx="2893202" cy="1000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zh-CN" altLang="en-US"/>
            </a:p>
          </p:txBody>
        </p:sp>
        <p:sp>
          <p:nvSpPr>
            <p:cNvPr id="159" name="矩形 23"/>
            <p:cNvSpPr/>
            <p:nvPr/>
          </p:nvSpPr>
          <p:spPr>
            <a:xfrm rot="5400000" flipH="1">
              <a:off x="3641164" y="-1108359"/>
              <a:ext cx="2472024" cy="8212621"/>
            </a:xfrm>
            <a:prstGeom prst="ellipse">
              <a:avLst/>
            </a:prstGeom>
            <a:solidFill>
              <a:srgbClr val="4BA9BA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zh-CN" altLang="en-US"/>
            </a:p>
          </p:txBody>
        </p:sp>
      </p:grpSp>
      <p:grpSp>
        <p:nvGrpSpPr>
          <p:cNvPr id="5133" name="组合 159"/>
          <p:cNvGrpSpPr>
            <a:grpSpLocks/>
          </p:cNvGrpSpPr>
          <p:nvPr/>
        </p:nvGrpSpPr>
        <p:grpSpPr bwMode="auto">
          <a:xfrm>
            <a:off x="1098550" y="4017963"/>
            <a:ext cx="385763" cy="373062"/>
            <a:chOff x="-24680" y="1556793"/>
            <a:chExt cx="10009113" cy="2893202"/>
          </a:xfrm>
        </p:grpSpPr>
        <p:sp>
          <p:nvSpPr>
            <p:cNvPr id="161" name="矩形 23"/>
            <p:cNvSpPr/>
            <p:nvPr/>
          </p:nvSpPr>
          <p:spPr>
            <a:xfrm rot="5400000" flipH="1">
              <a:off x="3533288" y="-2001166"/>
              <a:ext cx="2893202" cy="1000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zh-CN" altLang="en-US"/>
            </a:p>
          </p:txBody>
        </p:sp>
        <p:sp>
          <p:nvSpPr>
            <p:cNvPr id="162" name="矩形 23"/>
            <p:cNvSpPr/>
            <p:nvPr/>
          </p:nvSpPr>
          <p:spPr>
            <a:xfrm rot="5400000" flipH="1">
              <a:off x="3641164" y="-1108359"/>
              <a:ext cx="2472024" cy="8212621"/>
            </a:xfrm>
            <a:prstGeom prst="ellipse">
              <a:avLst/>
            </a:prstGeom>
            <a:solidFill>
              <a:srgbClr val="4BA9BA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5"/>
          <p:cNvSpPr txBox="1">
            <a:spLocks noChangeArrowheads="1"/>
          </p:cNvSpPr>
          <p:nvPr/>
        </p:nvSpPr>
        <p:spPr bwMode="auto">
          <a:xfrm>
            <a:off x="1417638" y="2316163"/>
            <a:ext cx="562133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 typeface="Arial" charset="0"/>
              <a:buNone/>
            </a:pPr>
            <a:r>
              <a:rPr kumimoji="1" lang="zh-CN" altLang="en-US" sz="2000" dirty="0" smtClean="0">
                <a:latin typeface="微软雅黑" pitchFamily="34" charset="-122"/>
                <a:ea typeface="微软雅黑" pitchFamily="34" charset="-122"/>
              </a:rPr>
              <a:t>患者精神可，英语交流，迫切要求治疗。患者通过邮件讲述她的病史，咨询治疗事宜。</a:t>
            </a:r>
            <a:endParaRPr kumimoji="1"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55913" y="330200"/>
            <a:ext cx="9336087" cy="6969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0" y="322263"/>
            <a:ext cx="2855913" cy="696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zh-CN" altLang="en-US"/>
          </a:p>
        </p:txBody>
      </p:sp>
      <p:sp>
        <p:nvSpPr>
          <p:cNvPr id="32" name="矩形 55"/>
          <p:cNvSpPr>
            <a:spLocks noChangeArrowheads="1"/>
          </p:cNvSpPr>
          <p:nvPr/>
        </p:nvSpPr>
        <p:spPr bwMode="auto">
          <a:xfrm>
            <a:off x="3446463" y="404813"/>
            <a:ext cx="1565275" cy="5857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现病史</a:t>
            </a:r>
          </a:p>
        </p:txBody>
      </p:sp>
      <p:grpSp>
        <p:nvGrpSpPr>
          <p:cNvPr id="4102" name="组合 32"/>
          <p:cNvGrpSpPr>
            <a:grpSpLocks/>
          </p:cNvGrpSpPr>
          <p:nvPr/>
        </p:nvGrpSpPr>
        <p:grpSpPr bwMode="auto">
          <a:xfrm>
            <a:off x="0" y="188913"/>
            <a:ext cx="3240088" cy="947737"/>
            <a:chOff x="-24680" y="1556793"/>
            <a:chExt cx="10009113" cy="2893202"/>
          </a:xfrm>
        </p:grpSpPr>
        <p:sp>
          <p:nvSpPr>
            <p:cNvPr id="34" name="矩形 23"/>
            <p:cNvSpPr/>
            <p:nvPr/>
          </p:nvSpPr>
          <p:spPr>
            <a:xfrm rot="5400000" flipH="1">
              <a:off x="3533274" y="-2001161"/>
              <a:ext cx="2893202" cy="100091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zh-CN" altLang="en-US"/>
            </a:p>
          </p:txBody>
        </p:sp>
        <p:sp>
          <p:nvSpPr>
            <p:cNvPr id="35" name="矩形 23"/>
            <p:cNvSpPr/>
            <p:nvPr/>
          </p:nvSpPr>
          <p:spPr>
            <a:xfrm rot="5400000" flipH="1">
              <a:off x="3601912" y="-1860517"/>
              <a:ext cx="2472023" cy="971695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BA9BA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zh-CN" altLang="en-US"/>
            </a:p>
          </p:txBody>
        </p:sp>
      </p:grpSp>
      <p:sp>
        <p:nvSpPr>
          <p:cNvPr id="4103" name="TextBox 17"/>
          <p:cNvSpPr txBox="1">
            <a:spLocks noChangeArrowheads="1"/>
          </p:cNvSpPr>
          <p:nvPr/>
        </p:nvSpPr>
        <p:spPr bwMode="auto">
          <a:xfrm flipH="1">
            <a:off x="207963" y="387350"/>
            <a:ext cx="2592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第一部分</a:t>
            </a:r>
            <a:endParaRPr lang="id-ID" altLang="zh-CN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176" name="组合 38"/>
          <p:cNvGrpSpPr>
            <a:grpSpLocks/>
          </p:cNvGrpSpPr>
          <p:nvPr/>
        </p:nvGrpSpPr>
        <p:grpSpPr bwMode="auto">
          <a:xfrm>
            <a:off x="895350" y="2374900"/>
            <a:ext cx="385763" cy="373063"/>
            <a:chOff x="-24680" y="1556793"/>
            <a:chExt cx="10009113" cy="2893202"/>
          </a:xfrm>
        </p:grpSpPr>
        <p:sp>
          <p:nvSpPr>
            <p:cNvPr id="40" name="矩形 23"/>
            <p:cNvSpPr/>
            <p:nvPr/>
          </p:nvSpPr>
          <p:spPr>
            <a:xfrm rot="5400000" flipH="1">
              <a:off x="3533276" y="-2001163"/>
              <a:ext cx="2893202" cy="1000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zh-CN" altLang="en-US"/>
            </a:p>
          </p:txBody>
        </p:sp>
        <p:sp>
          <p:nvSpPr>
            <p:cNvPr id="41" name="矩形 23"/>
            <p:cNvSpPr/>
            <p:nvPr/>
          </p:nvSpPr>
          <p:spPr>
            <a:xfrm rot="5400000" flipH="1">
              <a:off x="3641164" y="-1108359"/>
              <a:ext cx="2472024" cy="8212621"/>
            </a:xfrm>
            <a:prstGeom prst="ellipse">
              <a:avLst/>
            </a:prstGeom>
            <a:solidFill>
              <a:srgbClr val="4BA9BA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zh-CN" altLang="en-US"/>
            </a:p>
          </p:txBody>
        </p:sp>
      </p:grpSp>
      <p:pic>
        <p:nvPicPr>
          <p:cNvPr id="17" name="Picture 2" descr="http://drwin.co.nz/wp-content/uploads/2021/03/urinary-pain1-242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326724"/>
            <a:ext cx="3084513" cy="336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椭圆 81"/>
          <p:cNvSpPr/>
          <p:nvPr/>
        </p:nvSpPr>
        <p:spPr>
          <a:xfrm rot="1860000">
            <a:off x="4702175" y="3714750"/>
            <a:ext cx="46038" cy="25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4098925" y="1943100"/>
            <a:ext cx="7543800" cy="642938"/>
          </a:xfrm>
          <a:prstGeom prst="rect">
            <a:avLst/>
          </a:prstGeom>
          <a:solidFill>
            <a:srgbClr val="4BA9B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kumimoji="1" lang="zh-CN" altLang="en-US"/>
          </a:p>
        </p:txBody>
      </p:sp>
      <p:sp>
        <p:nvSpPr>
          <p:cNvPr id="9241" name="文本框 99"/>
          <p:cNvSpPr txBox="1">
            <a:spLocks noChangeArrowheads="1"/>
          </p:cNvSpPr>
          <p:nvPr/>
        </p:nvSpPr>
        <p:spPr bwMode="auto">
          <a:xfrm>
            <a:off x="5519936" y="2060848"/>
            <a:ext cx="43204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通</a:t>
            </a:r>
            <a:r>
              <a:rPr kumimoji="1"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过</a:t>
            </a:r>
            <a:r>
              <a:rPr kumimoji="1"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Email</a:t>
            </a:r>
            <a:r>
              <a:rPr kumimoji="1"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与我联系</a:t>
            </a:r>
            <a:endParaRPr kumimoji="1"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2855913" y="330200"/>
            <a:ext cx="9336087" cy="6969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zh-CN" altLang="en-US"/>
          </a:p>
        </p:txBody>
      </p:sp>
      <p:sp>
        <p:nvSpPr>
          <p:cNvPr id="95" name="矩形 94"/>
          <p:cNvSpPr/>
          <p:nvPr/>
        </p:nvSpPr>
        <p:spPr>
          <a:xfrm>
            <a:off x="0" y="322263"/>
            <a:ext cx="2855913" cy="696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zh-CN" altLang="en-US"/>
          </a:p>
        </p:txBody>
      </p:sp>
      <p:sp>
        <p:nvSpPr>
          <p:cNvPr id="96" name="矩形 55"/>
          <p:cNvSpPr>
            <a:spLocks noChangeArrowheads="1"/>
          </p:cNvSpPr>
          <p:nvPr/>
        </p:nvSpPr>
        <p:spPr bwMode="auto">
          <a:xfrm>
            <a:off x="3446463" y="404813"/>
            <a:ext cx="1565275" cy="5857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现病史</a:t>
            </a:r>
          </a:p>
        </p:txBody>
      </p:sp>
      <p:grpSp>
        <p:nvGrpSpPr>
          <p:cNvPr id="5134" name="组合 96"/>
          <p:cNvGrpSpPr>
            <a:grpSpLocks/>
          </p:cNvGrpSpPr>
          <p:nvPr/>
        </p:nvGrpSpPr>
        <p:grpSpPr bwMode="auto">
          <a:xfrm>
            <a:off x="0" y="188913"/>
            <a:ext cx="3240088" cy="947737"/>
            <a:chOff x="-24680" y="1556793"/>
            <a:chExt cx="10009113" cy="2893202"/>
          </a:xfrm>
        </p:grpSpPr>
        <p:sp>
          <p:nvSpPr>
            <p:cNvPr id="98" name="矩形 23"/>
            <p:cNvSpPr/>
            <p:nvPr/>
          </p:nvSpPr>
          <p:spPr>
            <a:xfrm rot="5400000" flipH="1">
              <a:off x="3533274" y="-2001161"/>
              <a:ext cx="2893202" cy="100091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zh-CN" altLang="en-US"/>
            </a:p>
          </p:txBody>
        </p:sp>
        <p:sp>
          <p:nvSpPr>
            <p:cNvPr id="100" name="矩形 23"/>
            <p:cNvSpPr/>
            <p:nvPr/>
          </p:nvSpPr>
          <p:spPr>
            <a:xfrm rot="5400000" flipH="1">
              <a:off x="3601912" y="-1860517"/>
              <a:ext cx="2472023" cy="971695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BA9BA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zh-CN" altLang="en-US"/>
            </a:p>
          </p:txBody>
        </p:sp>
      </p:grpSp>
      <p:sp>
        <p:nvSpPr>
          <p:cNvPr id="5135" name="TextBox 17"/>
          <p:cNvSpPr txBox="1">
            <a:spLocks noChangeArrowheads="1"/>
          </p:cNvSpPr>
          <p:nvPr/>
        </p:nvSpPr>
        <p:spPr bwMode="auto">
          <a:xfrm flipH="1">
            <a:off x="207963" y="387350"/>
            <a:ext cx="2592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第一部分</a:t>
            </a:r>
            <a:endParaRPr lang="id-ID" altLang="zh-CN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247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844675"/>
            <a:ext cx="32512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http://drwin.co.nz/wp-content/uploads/2021/03/urinary-pain-2-233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3082521"/>
            <a:ext cx="2862833" cy="3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2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文本框 3"/>
          <p:cNvSpPr txBox="1">
            <a:spLocks noChangeArrowheads="1"/>
          </p:cNvSpPr>
          <p:nvPr/>
        </p:nvSpPr>
        <p:spPr bwMode="auto">
          <a:xfrm>
            <a:off x="9740900" y="2025650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3200" dirty="0">
                <a:latin typeface="微软雅黑" pitchFamily="34" charset="-122"/>
                <a:ea typeface="微软雅黑" pitchFamily="34" charset="-122"/>
              </a:rPr>
              <a:t>诊所</a:t>
            </a:r>
            <a:r>
              <a:rPr kumimoji="1" lang="zh-CN" altLang="en-US" sz="3200" dirty="0" smtClean="0">
                <a:latin typeface="微软雅黑" pitchFamily="34" charset="-122"/>
                <a:ea typeface="微软雅黑" pitchFamily="34" charset="-122"/>
              </a:rPr>
              <a:t>体</a:t>
            </a:r>
            <a:r>
              <a:rPr kumimoji="1" lang="zh-CN" altLang="en-US" sz="3200" dirty="0">
                <a:latin typeface="微软雅黑" pitchFamily="34" charset="-122"/>
                <a:ea typeface="微软雅黑" pitchFamily="34" charset="-122"/>
              </a:rPr>
              <a:t>查</a:t>
            </a:r>
          </a:p>
        </p:txBody>
      </p:sp>
      <p:pic>
        <p:nvPicPr>
          <p:cNvPr id="11270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2778125"/>
            <a:ext cx="2916237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242888" y="1885950"/>
            <a:ext cx="347662" cy="3692525"/>
          </a:xfrm>
          <a:prstGeom prst="rect">
            <a:avLst/>
          </a:prstGeom>
          <a:solidFill>
            <a:srgbClr val="4BA9B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kumimoji="1" lang="zh-CN" altLang="en-US"/>
          </a:p>
        </p:txBody>
      </p:sp>
      <p:sp>
        <p:nvSpPr>
          <p:cNvPr id="19472" name="矩形 22"/>
          <p:cNvSpPr>
            <a:spLocks noChangeArrowheads="1"/>
          </p:cNvSpPr>
          <p:nvPr/>
        </p:nvSpPr>
        <p:spPr bwMode="auto">
          <a:xfrm>
            <a:off x="747712" y="1943167"/>
            <a:ext cx="7884647" cy="8125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30000"/>
              </a:lnSpc>
              <a:defRPr/>
            </a:pPr>
            <a:r>
              <a:rPr kumimoji="1"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检查，腰部压痛明显。右腿短于左腿。看下图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30000"/>
              </a:lnSpc>
              <a:defRPr/>
            </a:pPr>
            <a:r>
              <a:rPr kumimoji="1"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患者下腹无压痛， </a:t>
            </a:r>
            <a:r>
              <a:rPr kumimoji="1"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1"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855913" y="330200"/>
            <a:ext cx="9336087" cy="6969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0" y="322263"/>
            <a:ext cx="2855913" cy="696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zh-CN" altLang="en-US"/>
          </a:p>
        </p:txBody>
      </p:sp>
      <p:sp>
        <p:nvSpPr>
          <p:cNvPr id="24" name="矩形 55"/>
          <p:cNvSpPr>
            <a:spLocks noChangeArrowheads="1"/>
          </p:cNvSpPr>
          <p:nvPr/>
        </p:nvSpPr>
        <p:spPr bwMode="auto">
          <a:xfrm>
            <a:off x="3446463" y="404813"/>
            <a:ext cx="1565275" cy="5857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现病史</a:t>
            </a:r>
          </a:p>
        </p:txBody>
      </p:sp>
      <p:grpSp>
        <p:nvGrpSpPr>
          <p:cNvPr id="6156" name="组合 24"/>
          <p:cNvGrpSpPr>
            <a:grpSpLocks/>
          </p:cNvGrpSpPr>
          <p:nvPr/>
        </p:nvGrpSpPr>
        <p:grpSpPr bwMode="auto">
          <a:xfrm>
            <a:off x="0" y="188913"/>
            <a:ext cx="3240088" cy="947737"/>
            <a:chOff x="-24680" y="1556793"/>
            <a:chExt cx="10009113" cy="2893202"/>
          </a:xfrm>
        </p:grpSpPr>
        <p:sp>
          <p:nvSpPr>
            <p:cNvPr id="26" name="矩形 23"/>
            <p:cNvSpPr/>
            <p:nvPr/>
          </p:nvSpPr>
          <p:spPr>
            <a:xfrm rot="5400000" flipH="1">
              <a:off x="3533274" y="-2001161"/>
              <a:ext cx="2893202" cy="100091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zh-CN" altLang="en-US"/>
            </a:p>
          </p:txBody>
        </p:sp>
        <p:sp>
          <p:nvSpPr>
            <p:cNvPr id="27" name="矩形 23"/>
            <p:cNvSpPr/>
            <p:nvPr/>
          </p:nvSpPr>
          <p:spPr>
            <a:xfrm rot="5400000" flipH="1">
              <a:off x="3601912" y="-1860517"/>
              <a:ext cx="2472023" cy="971695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BA9BA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zh-CN" altLang="en-US"/>
            </a:p>
          </p:txBody>
        </p:sp>
      </p:grpSp>
      <p:sp>
        <p:nvSpPr>
          <p:cNvPr id="6157" name="TextBox 17"/>
          <p:cNvSpPr txBox="1">
            <a:spLocks noChangeArrowheads="1"/>
          </p:cNvSpPr>
          <p:nvPr/>
        </p:nvSpPr>
        <p:spPr bwMode="auto">
          <a:xfrm flipH="1">
            <a:off x="207963" y="387350"/>
            <a:ext cx="2592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第一部分</a:t>
            </a:r>
            <a:endParaRPr lang="id-ID" altLang="zh-CN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 descr="http://drwin.co.nz/wp-content/uploads/2021/03/urinary-pain-4-300x2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62" y="2996952"/>
            <a:ext cx="2857500" cy="211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22" grpId="0" animBg="1"/>
      <p:bldP spid="194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855913" y="330200"/>
            <a:ext cx="9336087" cy="6969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322263"/>
            <a:ext cx="2855913" cy="696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172" name="矩形 55"/>
          <p:cNvSpPr>
            <a:spLocks noChangeArrowheads="1"/>
          </p:cNvSpPr>
          <p:nvPr/>
        </p:nvSpPr>
        <p:spPr bwMode="auto">
          <a:xfrm>
            <a:off x="3446463" y="404813"/>
            <a:ext cx="4449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32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院</a:t>
            </a:r>
            <a:r>
              <a:rPr lang="zh-CN" altLang="en-US" sz="32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外</a:t>
            </a:r>
            <a:r>
              <a:rPr lang="zh-CN" altLang="en-US" sz="32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完</a:t>
            </a:r>
            <a:r>
              <a:rPr lang="zh-CN" altLang="en-US" sz="32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成辅助检查</a:t>
            </a:r>
          </a:p>
        </p:txBody>
      </p:sp>
      <p:grpSp>
        <p:nvGrpSpPr>
          <p:cNvPr id="7173" name="组合 24"/>
          <p:cNvGrpSpPr>
            <a:grpSpLocks/>
          </p:cNvGrpSpPr>
          <p:nvPr/>
        </p:nvGrpSpPr>
        <p:grpSpPr bwMode="auto">
          <a:xfrm>
            <a:off x="0" y="188913"/>
            <a:ext cx="3240088" cy="947737"/>
            <a:chOff x="-24680" y="1556793"/>
            <a:chExt cx="10009113" cy="2893202"/>
          </a:xfrm>
        </p:grpSpPr>
        <p:sp>
          <p:nvSpPr>
            <p:cNvPr id="28" name="矩形 23"/>
            <p:cNvSpPr/>
            <p:nvPr/>
          </p:nvSpPr>
          <p:spPr>
            <a:xfrm rot="5400000" flipH="1">
              <a:off x="3533274" y="-2001161"/>
              <a:ext cx="2893202" cy="100091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矩形 23"/>
            <p:cNvSpPr/>
            <p:nvPr/>
          </p:nvSpPr>
          <p:spPr>
            <a:xfrm rot="5400000" flipH="1">
              <a:off x="3601912" y="-1860517"/>
              <a:ext cx="2472023" cy="971695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BA9BA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174" name="TextBox 17"/>
          <p:cNvSpPr txBox="1">
            <a:spLocks noChangeArrowheads="1"/>
          </p:cNvSpPr>
          <p:nvPr/>
        </p:nvSpPr>
        <p:spPr bwMode="auto">
          <a:xfrm flipH="1">
            <a:off x="207963" y="387350"/>
            <a:ext cx="2592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32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第二部分</a:t>
            </a:r>
            <a:endParaRPr lang="id-ID" altLang="zh-CN" sz="320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8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841500"/>
            <a:ext cx="22764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2709863"/>
            <a:ext cx="5849938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文本框 24"/>
          <p:cNvSpPr txBox="1">
            <a:spLocks noChangeArrowheads="1"/>
          </p:cNvSpPr>
          <p:nvPr/>
        </p:nvSpPr>
        <p:spPr bwMode="auto">
          <a:xfrm>
            <a:off x="3473450" y="3203575"/>
            <a:ext cx="436048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zh-CN" altLang="en-US" dirty="0">
                <a:latin typeface="微软雅黑" pitchFamily="34" charset="-122"/>
                <a:ea typeface="微软雅黑" pitchFamily="34" charset="-122"/>
              </a:rPr>
              <a:t>一</a:t>
            </a:r>
            <a:r>
              <a:rPr kumimoji="1" lang="zh-CN" altLang="en-US" dirty="0" smtClean="0">
                <a:latin typeface="微软雅黑" pitchFamily="34" charset="-122"/>
                <a:ea typeface="微软雅黑" pitchFamily="34" charset="-122"/>
              </a:rPr>
              <a:t>切检查未发现阳性结果</a:t>
            </a:r>
            <a:endParaRPr kumimoji="1"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zh-CN" altLang="en-US" dirty="0">
                <a:latin typeface="微软雅黑" pitchFamily="34" charset="-122"/>
                <a:ea typeface="微软雅黑" pitchFamily="34" charset="-122"/>
              </a:rPr>
              <a:t>包</a:t>
            </a:r>
            <a:r>
              <a:rPr kumimoji="1" lang="zh-CN" altLang="en-US" dirty="0" smtClean="0">
                <a:latin typeface="微软雅黑" pitchFamily="34" charset="-122"/>
                <a:ea typeface="微软雅黑" pitchFamily="34" charset="-122"/>
              </a:rPr>
              <a:t>括，尿液检查，膀胱</a:t>
            </a:r>
            <a:r>
              <a:rPr kumimoji="1" lang="en-US" altLang="zh-CN" dirty="0" smtClean="0">
                <a:latin typeface="微软雅黑" pitchFamily="34" charset="-122"/>
                <a:ea typeface="微软雅黑" pitchFamily="34" charset="-122"/>
              </a:rPr>
              <a:t>B</a:t>
            </a:r>
            <a:r>
              <a:rPr kumimoji="1" lang="zh-CN" altLang="en-US" dirty="0" smtClean="0">
                <a:latin typeface="微软雅黑" pitchFamily="34" charset="-122"/>
                <a:ea typeface="微软雅黑" pitchFamily="34" charset="-122"/>
              </a:rPr>
              <a:t>超</a:t>
            </a:r>
            <a:endParaRPr kumimoji="1"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 advTm="3000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3387019" y="404813"/>
            <a:ext cx="8872069" cy="6492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0" y="322263"/>
            <a:ext cx="2855913" cy="696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zh-CN" altLang="en-US"/>
          </a:p>
        </p:txBody>
      </p:sp>
      <p:sp>
        <p:nvSpPr>
          <p:cNvPr id="24" name="矩形 55"/>
          <p:cNvSpPr>
            <a:spLocks noChangeArrowheads="1"/>
          </p:cNvSpPr>
          <p:nvPr/>
        </p:nvSpPr>
        <p:spPr bwMode="auto">
          <a:xfrm>
            <a:off x="3446463" y="404813"/>
            <a:ext cx="264953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考虑什么病？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293" name="组合 24"/>
          <p:cNvGrpSpPr>
            <a:grpSpLocks/>
          </p:cNvGrpSpPr>
          <p:nvPr/>
        </p:nvGrpSpPr>
        <p:grpSpPr bwMode="auto">
          <a:xfrm>
            <a:off x="0" y="188913"/>
            <a:ext cx="3240088" cy="947737"/>
            <a:chOff x="-24680" y="1556793"/>
            <a:chExt cx="10009113" cy="2893202"/>
          </a:xfrm>
        </p:grpSpPr>
        <p:sp>
          <p:nvSpPr>
            <p:cNvPr id="28" name="矩形 23"/>
            <p:cNvSpPr/>
            <p:nvPr/>
          </p:nvSpPr>
          <p:spPr>
            <a:xfrm rot="5400000" flipH="1">
              <a:off x="3533274" y="-2001161"/>
              <a:ext cx="2893202" cy="100091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zh-CN" altLang="en-US"/>
            </a:p>
          </p:txBody>
        </p:sp>
        <p:sp>
          <p:nvSpPr>
            <p:cNvPr id="29" name="矩形 23"/>
            <p:cNvSpPr/>
            <p:nvPr/>
          </p:nvSpPr>
          <p:spPr>
            <a:xfrm rot="5400000" flipH="1">
              <a:off x="3601912" y="-1860517"/>
              <a:ext cx="2472023" cy="971695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BA9BA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zh-CN" altLang="en-US"/>
            </a:p>
          </p:txBody>
        </p:sp>
      </p:grpSp>
      <p:sp>
        <p:nvSpPr>
          <p:cNvPr id="12294" name="TextBox 17"/>
          <p:cNvSpPr txBox="1">
            <a:spLocks noChangeArrowheads="1"/>
          </p:cNvSpPr>
          <p:nvPr/>
        </p:nvSpPr>
        <p:spPr bwMode="auto">
          <a:xfrm flipH="1">
            <a:off x="207963" y="387350"/>
            <a:ext cx="2592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第二部分</a:t>
            </a:r>
            <a:endParaRPr lang="id-ID" altLang="zh-CN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298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841500"/>
            <a:ext cx="22764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文本框 32"/>
          <p:cNvSpPr txBox="1">
            <a:spLocks noChangeArrowheads="1"/>
          </p:cNvSpPr>
          <p:nvPr/>
        </p:nvSpPr>
        <p:spPr bwMode="auto">
          <a:xfrm>
            <a:off x="3446463" y="3176588"/>
            <a:ext cx="263565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en-US" altLang="zh-CN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kumimoji="1" lang="zh-CN" altLang="en-US" dirty="0">
                <a:latin typeface="微软雅黑" pitchFamily="34" charset="-122"/>
                <a:ea typeface="微软雅黑" pitchFamily="34" charset="-122"/>
              </a:rPr>
              <a:t>泌尿</a:t>
            </a:r>
            <a:r>
              <a:rPr kumimoji="1" lang="zh-CN" altLang="en-US" dirty="0" smtClean="0">
                <a:latin typeface="微软雅黑" pitchFamily="34" charset="-122"/>
                <a:ea typeface="微软雅黑" pitchFamily="34" charset="-122"/>
              </a:rPr>
              <a:t>道感染？</a:t>
            </a:r>
            <a:endParaRPr kumimoji="1" lang="zh-CN" altLang="en-US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en-US" altLang="zh-CN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kumimoji="1" lang="zh-CN" altLang="en-US" dirty="0">
                <a:latin typeface="微软雅黑" pitchFamily="34" charset="-122"/>
                <a:ea typeface="微软雅黑" pitchFamily="34" charset="-122"/>
              </a:rPr>
              <a:t>膀胱炎</a:t>
            </a:r>
            <a:r>
              <a:rPr kumimoji="1" lang="zh-CN" altLang="en-US" dirty="0" smtClean="0">
                <a:latin typeface="微软雅黑" pitchFamily="34" charset="-122"/>
                <a:ea typeface="微软雅黑" pitchFamily="34" charset="-122"/>
              </a:rPr>
              <a:t>？</a:t>
            </a:r>
            <a:endParaRPr kumimoji="1"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300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2709863"/>
            <a:ext cx="5849938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757238" y="2252663"/>
            <a:ext cx="10326687" cy="45890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r">
              <a:lnSpc>
                <a:spcPct val="150000"/>
              </a:lnSpc>
              <a:defRPr/>
            </a:pPr>
            <a:r>
              <a:rPr kumimoji="1"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中医正骨，针灸二次</a:t>
            </a:r>
            <a:endParaRPr kumimoji="1"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240089" y="330993"/>
            <a:ext cx="3143944" cy="6969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r>
              <a:rPr lang="zh-CN" altLang="en-US" dirty="0"/>
              <a:t>中</a:t>
            </a:r>
            <a:r>
              <a:rPr lang="zh-CN" altLang="en-US" dirty="0" smtClean="0"/>
              <a:t>医治疗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0" y="322263"/>
            <a:ext cx="2855913" cy="696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zh-CN" altLang="en-US"/>
          </a:p>
        </p:txBody>
      </p:sp>
      <p:grpSp>
        <p:nvGrpSpPr>
          <p:cNvPr id="13323" name="组合 21"/>
          <p:cNvGrpSpPr>
            <a:grpSpLocks/>
          </p:cNvGrpSpPr>
          <p:nvPr/>
        </p:nvGrpSpPr>
        <p:grpSpPr bwMode="auto">
          <a:xfrm>
            <a:off x="0" y="188913"/>
            <a:ext cx="3240088" cy="947737"/>
            <a:chOff x="-24680" y="1556793"/>
            <a:chExt cx="10009113" cy="2893202"/>
          </a:xfrm>
        </p:grpSpPr>
        <p:sp>
          <p:nvSpPr>
            <p:cNvPr id="23" name="矩形 23"/>
            <p:cNvSpPr/>
            <p:nvPr/>
          </p:nvSpPr>
          <p:spPr>
            <a:xfrm rot="5400000" flipH="1">
              <a:off x="3533274" y="-2001161"/>
              <a:ext cx="2893202" cy="100091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5400000" flipH="1">
              <a:off x="3601912" y="-1860517"/>
              <a:ext cx="2472023" cy="971695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BA9BA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zh-CN" altLang="en-US"/>
            </a:p>
          </p:txBody>
        </p:sp>
      </p:grpSp>
      <p:sp>
        <p:nvSpPr>
          <p:cNvPr id="13324" name="TextBox 17"/>
          <p:cNvSpPr txBox="1">
            <a:spLocks noChangeArrowheads="1"/>
          </p:cNvSpPr>
          <p:nvPr/>
        </p:nvSpPr>
        <p:spPr bwMode="auto">
          <a:xfrm flipH="1">
            <a:off x="207963" y="387350"/>
            <a:ext cx="2592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第三部分</a:t>
            </a:r>
            <a:endParaRPr lang="id-ID" altLang="zh-CN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Picture 2" descr="http://drwin.co.nz/wp-content/uploads/2021/03/urinary-pain5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3140968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drwin.co.nz/wp-content/uploads/2021/03/urinary-pain6-300x2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315058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61144" y="650443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27653" name="文本框 2"/>
          <p:cNvSpPr txBox="1">
            <a:spLocks noChangeArrowheads="1"/>
          </p:cNvSpPr>
          <p:nvPr/>
        </p:nvSpPr>
        <p:spPr bwMode="auto">
          <a:xfrm>
            <a:off x="2181225" y="3000375"/>
            <a:ext cx="2109873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200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kumimoji="1" lang="zh-CN" altLang="en-US" sz="2200" dirty="0" smtClean="0">
                <a:latin typeface="微软雅黑" pitchFamily="34" charset="-122"/>
                <a:ea typeface="微软雅黑" pitchFamily="34" charset="-122"/>
              </a:rPr>
              <a:t>针灸，八寥。</a:t>
            </a:r>
            <a:endParaRPr kumimoji="1" lang="zh-CN" altLang="en-US" sz="22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200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kumimoji="1" lang="zh-CN" altLang="en-US" sz="2200" dirty="0">
                <a:latin typeface="微软雅黑" pitchFamily="34" charset="-122"/>
                <a:ea typeface="微软雅黑" pitchFamily="34" charset="-122"/>
              </a:rPr>
              <a:t>中医正骨</a:t>
            </a:r>
            <a:r>
              <a:rPr kumimoji="1" lang="zh-CN" altLang="en-US" sz="2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kumimoji="1" lang="zh-CN" altLang="en-US" sz="22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200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kumimoji="1" lang="zh-CN" altLang="en-US" sz="2200" dirty="0">
                <a:latin typeface="微软雅黑" pitchFamily="34" charset="-122"/>
                <a:ea typeface="微软雅黑" pitchFamily="34" charset="-122"/>
              </a:rPr>
              <a:t>锻炼</a:t>
            </a:r>
            <a:r>
              <a:rPr kumimoji="1" lang="zh-CN" altLang="en-US" sz="2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kumimoji="1" lang="zh-CN" altLang="en-US" sz="2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55913" y="330200"/>
            <a:ext cx="9336087" cy="6969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0" y="322263"/>
            <a:ext cx="2855913" cy="696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zh-CN" altLang="en-US"/>
          </a:p>
        </p:txBody>
      </p:sp>
      <p:sp>
        <p:nvSpPr>
          <p:cNvPr id="24" name="矩形 55"/>
          <p:cNvSpPr>
            <a:spLocks noChangeArrowheads="1"/>
          </p:cNvSpPr>
          <p:nvPr/>
        </p:nvSpPr>
        <p:spPr bwMode="auto">
          <a:xfrm>
            <a:off x="3446463" y="404813"/>
            <a:ext cx="2865437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中医治疗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348" name="组合 26"/>
          <p:cNvGrpSpPr>
            <a:grpSpLocks/>
          </p:cNvGrpSpPr>
          <p:nvPr/>
        </p:nvGrpSpPr>
        <p:grpSpPr bwMode="auto">
          <a:xfrm>
            <a:off x="0" y="188913"/>
            <a:ext cx="3240088" cy="947737"/>
            <a:chOff x="-24680" y="1556793"/>
            <a:chExt cx="10009113" cy="2893202"/>
          </a:xfrm>
        </p:grpSpPr>
        <p:sp>
          <p:nvSpPr>
            <p:cNvPr id="30" name="矩形 23"/>
            <p:cNvSpPr/>
            <p:nvPr/>
          </p:nvSpPr>
          <p:spPr>
            <a:xfrm rot="5400000" flipH="1">
              <a:off x="3533274" y="-2001161"/>
              <a:ext cx="2893202" cy="100091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zh-CN" altLang="en-US"/>
            </a:p>
          </p:txBody>
        </p:sp>
        <p:sp>
          <p:nvSpPr>
            <p:cNvPr id="33" name="矩形 23"/>
            <p:cNvSpPr/>
            <p:nvPr/>
          </p:nvSpPr>
          <p:spPr>
            <a:xfrm rot="5400000" flipH="1">
              <a:off x="3601912" y="-1860517"/>
              <a:ext cx="2472023" cy="971695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BA9BA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charset="0"/>
                <a:buNone/>
                <a:defRPr/>
              </a:pPr>
              <a:endParaRPr lang="zh-CN" altLang="en-US"/>
            </a:p>
          </p:txBody>
        </p:sp>
      </p:grpSp>
      <p:sp>
        <p:nvSpPr>
          <p:cNvPr id="14349" name="TextBox 17"/>
          <p:cNvSpPr txBox="1">
            <a:spLocks noChangeArrowheads="1"/>
          </p:cNvSpPr>
          <p:nvPr/>
        </p:nvSpPr>
        <p:spPr bwMode="auto">
          <a:xfrm flipH="1">
            <a:off x="207963" y="387350"/>
            <a:ext cx="2592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第三部分</a:t>
            </a:r>
            <a:endParaRPr lang="id-ID" altLang="zh-CN" sz="3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4265613"/>
            <a:ext cx="2614613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</TotalTime>
  <Words>408</Words>
  <Application>Microsoft Office PowerPoint</Application>
  <PresentationFormat>Widescreen</PresentationFormat>
  <Paragraphs>53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微软雅黑</vt:lpstr>
      <vt:lpstr>宋体</vt:lpstr>
      <vt:lpstr>幼圆</vt:lpstr>
      <vt:lpstr>Arial</vt:lpstr>
      <vt:lpstr>Calibri</vt:lpstr>
      <vt:lpstr>Century Gothic</vt:lpstr>
      <vt:lpstr>Wingdings 3</vt:lpstr>
      <vt:lpstr>自定义设计方案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第一PPT</Manager>
  <Company>第一PPT，www.1ppt.com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病例分析</dc:title>
  <dc:creator>第一PPT</dc:creator>
  <cp:keywords>www.1ppt.com</cp:keywords>
  <dc:description>www.1ppt.com</dc:description>
  <cp:lastModifiedBy>Thushtika Wisumperuma</cp:lastModifiedBy>
  <cp:revision>188</cp:revision>
  <cp:lastPrinted>2018-04-23T16:08:32Z</cp:lastPrinted>
  <dcterms:created xsi:type="dcterms:W3CDTF">2018-04-23T12:41:34Z</dcterms:created>
  <dcterms:modified xsi:type="dcterms:W3CDTF">2021-04-22T01:31:04Z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